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tiff"/><Relationship Id="rId1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image" Target="../media/image4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14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slide" Target="slide10.xml"/><Relationship Id="rId5" Type="http://schemas.openxmlformats.org/officeDocument/2006/relationships/slide" Target="slide3.xml"/><Relationship Id="rId4" Type="http://schemas.openxmlformats.org/officeDocument/2006/relationships/slide" Target="slide18.xml"/><Relationship Id="rId3" Type="http://schemas.openxmlformats.org/officeDocument/2006/relationships/image" Target="../media/image1.png"/><Relationship Id="rId2" Type="http://schemas.openxmlformats.org/officeDocument/2006/relationships/tags" Target="../tags/tag3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6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2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image" Target="../media/image4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2570163" y="2203452"/>
            <a:ext cx="717613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第六讲  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质量与密度</a:t>
            </a:r>
            <a:endParaRPr lang="zh-CN" altLang="en-US" sz="60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11388" y="3788410"/>
            <a:ext cx="8074660" cy="555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50000"/>
              </a:lnSpc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测量固体、液体的密度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40143" y="830580"/>
            <a:ext cx="7339330" cy="737235"/>
            <a:chOff x="1342" y="2812"/>
            <a:chExt cx="11558" cy="1161"/>
          </a:xfrm>
        </p:grpSpPr>
        <p:pic>
          <p:nvPicPr>
            <p:cNvPr id="23" name="图片 2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实 验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8363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测量液体的密度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(2014.13，2011.17)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73798" y="1770960"/>
            <a:ext cx="1848485" cy="521970"/>
            <a:chOff x="1642" y="4118"/>
            <a:chExt cx="2911" cy="822"/>
          </a:xfrm>
        </p:grpSpPr>
        <p:pic>
          <p:nvPicPr>
            <p:cNvPr id="10" name="图片 9" descr="方块小标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42" y="4136"/>
              <a:ext cx="2608" cy="779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643" y="4118"/>
              <a:ext cx="29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spc="10" dirty="0">
                  <a:solidFill>
                    <a:schemeClr val="bg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命 题 点</a:t>
              </a:r>
              <a:endParaRPr lang="zh-CN" altLang="en-US" sz="2800" b="1" spc="1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1031558" y="2357755"/>
            <a:ext cx="104736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【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设计与进行实验</a:t>
            </a:r>
            <a:r>
              <a:rPr lang="zh-CN" sz="2400" b="0">
                <a:ea typeface="宋体" panose="02010600030101010101" pitchFamily="2" charset="-122"/>
              </a:rPr>
              <a:t>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 b="0">
                <a:ea typeface="宋体" panose="02010600030101010101" pitchFamily="2" charset="-122"/>
              </a:rPr>
              <a:t>实验原理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 b="0">
                <a:ea typeface="宋体" panose="02010600030101010101" pitchFamily="2" charset="-122"/>
              </a:rPr>
              <a:t>天平、量筒的使用和读数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[2014.13</a:t>
            </a:r>
            <a:r>
              <a:rPr lang="zh-CN" sz="2400" b="0">
                <a:ea typeface="宋体" panose="02010600030101010101" pitchFamily="2" charset="-122"/>
              </a:rPr>
              <a:t>第一、二空，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2011.17(1)]3. </a:t>
            </a:r>
            <a:r>
              <a:rPr lang="zh-CN" sz="2400" b="0">
                <a:ea typeface="宋体" panose="02010600030101010101" pitchFamily="2" charset="-122"/>
              </a:rPr>
              <a:t>一般测量步骤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用天平测出液体和烧杯的总质量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将烧杯中部分液体倒入量筒中，读出量筒的示数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 b="0">
                <a:ea typeface="宋体" panose="02010600030101010101" pitchFamily="2" charset="-122"/>
              </a:rPr>
              <a:t>用天平测出烧杯和剩余液体的总质量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，则量筒中液体的质量为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－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8833510" y="1782156"/>
            <a:ext cx="1863725" cy="1621790"/>
            <a:chOff x="11092" y="5329"/>
            <a:chExt cx="2935" cy="2554"/>
          </a:xfrm>
        </p:grpSpPr>
        <p:grpSp>
          <p:nvGrpSpPr>
            <p:cNvPr id="19" name="组合 1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25" name="流程图: 终止 2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7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9" name="流程图: 摘录 28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0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935038" y="1019810"/>
            <a:ext cx="1031811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 b="0">
                <a:ea typeface="宋体" panose="02010600030101010101" pitchFamily="2" charset="-122"/>
              </a:rPr>
              <a:t>表格设计及数据补充【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分析数据和现象，总结结论</a:t>
            </a:r>
            <a:r>
              <a:rPr lang="zh-CN" sz="2400" b="0">
                <a:ea typeface="宋体" panose="02010600030101010101" pitchFamily="2" charset="-122"/>
              </a:rPr>
              <a:t>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 b="0">
                <a:ea typeface="宋体" panose="02010600030101010101" pitchFamily="2" charset="-122"/>
              </a:rPr>
              <a:t>根据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>
                <a:ea typeface="宋体" panose="02010600030101010101" pitchFamily="2" charset="-122"/>
              </a:rPr>
              <a:t>＝       计算密度或写出密度表达式即可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[2014.13</a:t>
            </a:r>
            <a:r>
              <a:rPr lang="zh-CN" sz="2400" b="0">
                <a:ea typeface="宋体" panose="02010600030101010101" pitchFamily="2" charset="-122"/>
              </a:rPr>
              <a:t>第三空、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2011.17(2)]</a:t>
            </a:r>
            <a:r>
              <a:rPr lang="zh-CN" sz="2400" b="0">
                <a:ea typeface="宋体" panose="02010600030101010101" pitchFamily="2" charset="-122"/>
              </a:rPr>
              <a:t>【交流与反思】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 b="0">
                <a:ea typeface="宋体" panose="02010600030101010101" pitchFamily="2" charset="-122"/>
              </a:rPr>
              <a:t>实验操作引起的实验误差：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先测液体体积，再分别测出烧杯及烧杯与液体的质量，倒出时量筒残留少许液体，使质量测量值偏小，所测密度会</a:t>
            </a:r>
            <a:r>
              <a:rPr lang="zh-CN" sz="2400" b="0" u="sng">
                <a:ea typeface="宋体" panose="02010600030101010101" pitchFamily="2" charset="-122"/>
              </a:rPr>
              <a:t>偏小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[2011.17(3)](2)</a:t>
            </a:r>
            <a:r>
              <a:rPr lang="zh-CN" sz="2400" b="0">
                <a:ea typeface="宋体" panose="02010600030101010101" pitchFamily="2" charset="-122"/>
              </a:rPr>
              <a:t>先分别测出烧杯及烧杯与液体的质量，再测量液体的体积，则烧杯上残留少许液体，使体积测量值</a:t>
            </a:r>
            <a:r>
              <a:rPr lang="zh-CN" sz="2400" b="0" u="sng">
                <a:ea typeface="宋体" panose="02010600030101010101" pitchFamily="2" charset="-122"/>
              </a:rPr>
              <a:t>偏小</a:t>
            </a:r>
            <a:r>
              <a:rPr lang="zh-CN" sz="2400" b="0">
                <a:ea typeface="宋体" panose="02010600030101010101" pitchFamily="2" charset="-122"/>
              </a:rPr>
              <a:t>，所测密度偏大．</a:t>
            </a:r>
            <a:endParaRPr lang="zh-CN" altLang="en-US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11108" y="2164715"/>
          <a:ext cx="312420" cy="645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190500" imgH="393700" progId="Equation.KSEE3">
                  <p:embed/>
                </p:oleObj>
              </mc:Choice>
              <mc:Fallback>
                <p:oleObj name="" r:id="rId1" imgW="1905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11108" y="2164715"/>
                        <a:ext cx="312420" cy="6457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3918903" y="836965"/>
            <a:ext cx="4774565" cy="522605"/>
            <a:chOff x="6509" y="1650"/>
            <a:chExt cx="7519" cy="823"/>
          </a:xfrm>
        </p:grpSpPr>
        <p:pic>
          <p:nvPicPr>
            <p:cNvPr id="3" name="图片 2" descr="方框小标7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09" y="1651"/>
              <a:ext cx="6519" cy="8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520" y="1650"/>
              <a:ext cx="75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spc="1900" dirty="0">
                  <a:solidFill>
                    <a:srgbClr val="068A3D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全国视野分层练</a:t>
              </a:r>
              <a:endParaRPr lang="zh-CN" altLang="en-US" sz="2800" b="1" spc="1900" dirty="0">
                <a:solidFill>
                  <a:srgbClr val="068A3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5"/>
          <p:cNvGrpSpPr/>
          <p:nvPr/>
        </p:nvGrpSpPr>
        <p:grpSpPr>
          <a:xfrm>
            <a:off x="710909" y="2321266"/>
            <a:ext cx="2411412" cy="460375"/>
            <a:chOff x="1007" y="5038"/>
            <a:chExt cx="3796" cy="725"/>
          </a:xfrm>
        </p:grpSpPr>
        <p:pic>
          <p:nvPicPr>
            <p:cNvPr id="23" name="图片 2" descr="4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82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3" descr="4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7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文本框 69"/>
            <p:cNvSpPr txBox="1"/>
            <p:nvPr/>
          </p:nvSpPr>
          <p:spPr>
            <a:xfrm>
              <a:off x="1715" y="5038"/>
              <a:ext cx="237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基础设问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639128" y="1287145"/>
            <a:ext cx="10934700" cy="5130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</a:pPr>
            <a:r>
              <a:rPr lang="zh-CN" sz="2400" b="0">
                <a:ea typeface="宋体" panose="02010600030101010101" pitchFamily="2" charset="-122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2</a:t>
            </a:r>
            <a:r>
              <a:rPr lang="zh-CN" sz="2400" b="0">
                <a:ea typeface="宋体" panose="02010600030101010101" pitchFamily="2" charset="-122"/>
              </a:rPr>
              <a:t>　小明所在的课外兴趣小组需要密度为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1.05 g/cm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的盐水，为了检验配置的盐水是否合格，小明用天平和量筒做了如下实验：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40000"/>
              </a:lnSpc>
            </a:pPr>
            <a:endParaRPr lang="zh-CN" altLang="en-US"/>
          </a:p>
          <a:p>
            <a:pPr indent="0" fontAlgn="auto">
              <a:lnSpc>
                <a:spcPct val="14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(1)将天平放在水平台上，把游码放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在___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_____处，发现指针指在分度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盘的右侧，要使横梁平衡，应将平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衡螺母向________(选填“左”或“右”)调．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(2)用天平测出空烧杯的质量为21.2 g，在烧杯中倒入适量的盐水，测出烧杯和盐水的总质量如图甲所示，则烧杯中盐水的质量为________g.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将烧杯中的盐水倒入量筒中，如图乙所示，则盐水的密度为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-214748228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8348" y="2383155"/>
            <a:ext cx="3192145" cy="1885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8144505" y="4412734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016953" y="3298190"/>
            <a:ext cx="15767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零刻度线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305368" y="4294505"/>
            <a:ext cx="845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344093" y="5380990"/>
            <a:ext cx="943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40.8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983663" y="5841365"/>
            <a:ext cx="1604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1.02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2" name="组合 31"/>
          <p:cNvGrpSpPr/>
          <p:nvPr/>
        </p:nvGrpSpPr>
        <p:grpSpPr>
          <a:xfrm>
            <a:off x="790258" y="947420"/>
            <a:ext cx="2414905" cy="460375"/>
            <a:chOff x="5377" y="4501"/>
            <a:chExt cx="3803" cy="725"/>
          </a:xfrm>
        </p:grpSpPr>
        <p:pic>
          <p:nvPicPr>
            <p:cNvPr id="33" name="图片 2" descr="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382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" name="图片 3" descr="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77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" name="文本框 69"/>
            <p:cNvSpPr txBox="1"/>
            <p:nvPr/>
          </p:nvSpPr>
          <p:spPr>
            <a:xfrm>
              <a:off x="6072" y="4501"/>
              <a:ext cx="235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能力提升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646748" y="1291590"/>
            <a:ext cx="11126470" cy="5259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(4)小明用这种方法测出的盐水密度会________(选填“偏大”或“偏小”)．同组的小刚认为小明的操作过程只需很小的改进就能减小误差，改进方案是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_____________________________________________________________________________________.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(5)为配制合格的盐水，需要继续向盐水中________(选填“加盐”或“加水”)．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(6)若小明在第(2)问测量过程中，用镊子添加砝码并向右旋转平衡螺母，直至天平平衡，此错误操作将导致所测密度偏____________．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(7)若小明测量出盐水的密度为1.05 g/cm</a:t>
            </a:r>
            <a:r>
              <a:rPr lang="zh-CN" alt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，已知烧杯中盐水的体积为400 cm</a:t>
            </a:r>
            <a:r>
              <a:rPr lang="zh-CN" alt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，盐的密度为2.6 g/cm</a:t>
            </a:r>
            <a:r>
              <a:rPr lang="zh-CN" alt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，则盐水中含盐________g．(盐放入水中溶解后，盐和水的总体积不变)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46763" y="1361440"/>
            <a:ext cx="869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偏大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47383" y="1724660"/>
            <a:ext cx="113347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先测烧杯和盐水的总质量，再往量筒中倒入部分盐水读出倒出盐水的体积，最后测出剩余盐</a:t>
            </a:r>
            <a:endParaRPr lang="zh-CN" sz="24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水和烧杯的质量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441758" y="3406140"/>
            <a:ext cx="943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加盐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027738" y="4447540"/>
            <a:ext cx="869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38103" y="5480685"/>
            <a:ext cx="1016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32.5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805498" y="788670"/>
            <a:ext cx="6093460" cy="737235"/>
            <a:chOff x="1342" y="2812"/>
            <a:chExt cx="9596" cy="1161"/>
          </a:xfrm>
        </p:grpSpPr>
        <p:pic>
          <p:nvPicPr>
            <p:cNvPr id="23" name="图片 2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实 验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6401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特殊方法测密度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(2017.18)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-21474822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453" y="3278505"/>
            <a:ext cx="3208655" cy="19602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" name="文本框 104"/>
          <p:cNvSpPr txBox="1"/>
          <p:nvPr/>
        </p:nvSpPr>
        <p:spPr>
          <a:xfrm>
            <a:off x="806133" y="1612900"/>
            <a:ext cx="105232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类型一　有量筒、缺天平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例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小明在测量不规则石块的密度时，尝试不用天平，利用量筒、小玻璃杯、适量的水测量小石头的密度，实验操作如图所示：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(1)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将空玻璃杯放在量筒中，记录液面示数为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，记录液面示数为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(3)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取出石块，直接放入量筒中，记录液面示数为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(4)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小石块的质量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密度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用已知字母表示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88386" y="5741000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763713" y="3957955"/>
            <a:ext cx="2803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石块放入玻璃杯中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56318" y="4986020"/>
            <a:ext cx="17760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水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9498" y="5446395"/>
            <a:ext cx="1298575" cy="50355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682943" y="725805"/>
            <a:ext cx="1102614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类型二　有天平、缺量筒</a:t>
            </a:r>
            <a:endParaRPr lang="zh-CN" sz="2400" b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algn="l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小芳想尝试一下其他方法测量未知液体密度，她从实验室拿来量筒、大烧杯、玻璃杯进行实验，具体操作如下：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l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向大烧杯中重新倒入适量的水，使质量为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的玻璃杯漂浮在水面，用记号笔记下水面在玻璃杯上对应的位置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如图甲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②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倒出大烧杯中的水并擦干净，向大烧杯里倒入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适量的被测液体，使玻璃杯漂浮在被测液体上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如图乙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．向玻璃杯中倒水，直到待测液体液面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相平．取出玻璃杯并擦干外面的待测液体，用天平测出其总质量为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③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待测液体密度的表达式为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液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用字母表示，已知水的密度为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2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65098" y="3084830"/>
            <a:ext cx="3557270" cy="1905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9118511" y="4918675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316673" y="5247640"/>
            <a:ext cx="796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点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2B00">
                  <a:alpha val="100000"/>
                </a:srgbClr>
              </a:clrFrom>
              <a:clrTo>
                <a:srgbClr val="FF2B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2578" y="5720080"/>
            <a:ext cx="537845" cy="4730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2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8098" y="4072255"/>
            <a:ext cx="1649095" cy="1622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" name="文本框 104"/>
          <p:cNvSpPr txBox="1"/>
          <p:nvPr/>
        </p:nvSpPr>
        <p:spPr>
          <a:xfrm>
            <a:off x="1089978" y="959485"/>
            <a:ext cx="990282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类型三　双缺型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例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同组小张用刻度尺、圆柱形竹筷、细铅丝、烧杯和水自制了一个简易密度计并用它来测定该盐水的密度．具体操作如下：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(1)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用刻度尺测出竹筷的长度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，竹筷的下端缠上适量细铅丝；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把自制的密度计放入盛水的烧杯中，静止后用刻度尺测出液面上竹筷的长度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(3)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把自制的密度计放入盛盐水的烧杯中，静止后用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l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刻度尺测出液面上竹筷的长度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(4)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被测盐水的密度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盐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用已知字母表示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64231" y="5838155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5783" y="5238750"/>
            <a:ext cx="1066800" cy="6667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729298" y="937895"/>
            <a:ext cx="107334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6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小明只用弹簧测力计、适量水和烧杯测量小铁块和未知液体的密度．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(1)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用弹簧测力计测得小铁块的重力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用弹簧测力计提着小铁块使其完全浸没在盛有水的烧杯内时示数为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(3)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小铁块的体积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、小铁块的密度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用已知字母表示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(4)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若要再测未知液体的密度，只需要增加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一步：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测出弹簧测力计的示数为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(5)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未知液体的密度为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液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用已知字母表示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2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3923" y="3327400"/>
            <a:ext cx="2056130" cy="251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8983256" y="5913720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0473" y="2517775"/>
            <a:ext cx="770890" cy="5949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5538" y="2600960"/>
            <a:ext cx="976630" cy="5124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50278" y="3622040"/>
            <a:ext cx="54717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用弹簧测力计提着小铁块使其完全浸没在盛在待测液体的烧杯内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0558" y="5320665"/>
            <a:ext cx="946150" cy="5353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747838" y="1170011"/>
            <a:ext cx="8839200" cy="645147"/>
            <a:chOff x="2362" y="1210"/>
            <a:chExt cx="13920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62" y="1246"/>
              <a:ext cx="13920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10252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玩转广东省卷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7253" y="2008505"/>
            <a:ext cx="7578725" cy="737235"/>
            <a:chOff x="1342" y="2812"/>
            <a:chExt cx="11935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 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8740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测量固体的密度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(2019.17，2017.18)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839153" y="2945765"/>
            <a:ext cx="103460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1. (2019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学校创新实验小组欲测量某矿石的密度，而该矿石形状不规则，无法放入量筒，故选用水、烧杯、天平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带砝码和镊子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、细线、铁架台等器材进行实验，主要过程如下：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(1)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将天平放置在水平桌面上，把游码拨至标尺的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处，并调节平衡螺母，使天平平衡．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05078" y="4726305"/>
            <a:ext cx="1604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零刻度线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792163" y="1176655"/>
            <a:ext cx="103416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将装有适量水的烧杯放入天平的左盘，先估计烧杯和水的质量，然后用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往天平的右盘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从小到大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从大到小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试加砝码，并移动游码，直至天平平衡，这时右盘中的砝码和游码所在的位置如图甲所示，则烧杯和水的总质量为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________g.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3628" y="1818005"/>
            <a:ext cx="1016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镊子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20833" y="1818005"/>
            <a:ext cx="1604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从大到小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75923" y="2921635"/>
            <a:ext cx="1040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124</a:t>
            </a:r>
            <a:endParaRPr lang="zh-CN" altLang="en-US"/>
          </a:p>
        </p:txBody>
      </p:sp>
      <p:pic>
        <p:nvPicPr>
          <p:cNvPr id="7" name="图片 -214748227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2197" r="48530" b="2821"/>
          <a:stretch>
            <a:fillRect/>
          </a:stretch>
        </p:blipFill>
        <p:spPr>
          <a:xfrm>
            <a:off x="3935413" y="3640455"/>
            <a:ext cx="4364355" cy="23990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82533" y="4533265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4" action="ppaction://hlinksldjump"/>
            </p:cNvPr>
            <p:cNvSpPr txBox="1"/>
            <p:nvPr/>
          </p:nvSpPr>
          <p:spPr>
            <a:xfrm>
              <a:off x="6089" y="3812"/>
              <a:ext cx="90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玩转广东省卷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2" name="矩形 10">
            <a:hlinkClick r:id="rId5" action="ppaction://hlinksldjump"/>
          </p:cNvPr>
          <p:cNvSpPr/>
          <p:nvPr/>
        </p:nvSpPr>
        <p:spPr>
          <a:xfrm>
            <a:off x="3798888" y="2757171"/>
            <a:ext cx="4594988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测量物质的密度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3" name="矩形 10">
            <a:hlinkClick r:id="rId6" action="ppaction://hlinksldjump"/>
          </p:cNvPr>
          <p:cNvSpPr/>
          <p:nvPr/>
        </p:nvSpPr>
        <p:spPr>
          <a:xfrm>
            <a:off x="3798888" y="3310255"/>
            <a:ext cx="56140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测量液体的密度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482533" y="1806575"/>
            <a:ext cx="6904355" cy="828040"/>
            <a:chOff x="4370" y="4659"/>
            <a:chExt cx="10873" cy="1304"/>
          </a:xfrm>
        </p:grpSpPr>
        <p:grpSp>
          <p:nvGrpSpPr>
            <p:cNvPr id="2" name="组合 1"/>
            <p:cNvGrpSpPr/>
            <p:nvPr/>
          </p:nvGrpSpPr>
          <p:grpSpPr>
            <a:xfrm>
              <a:off x="4370" y="4659"/>
              <a:ext cx="10873" cy="1304"/>
              <a:chOff x="4509" y="3668"/>
              <a:chExt cx="10873" cy="1304"/>
            </a:xfrm>
          </p:grpSpPr>
          <p:sp>
            <p:nvSpPr>
              <p:cNvPr id="3" name="圆角矩形 6"/>
              <p:cNvSpPr/>
              <p:nvPr>
                <p:custDataLst>
                  <p:tags r:id="rId7"/>
                </p:custDataLst>
              </p:nvPr>
            </p:nvSpPr>
            <p:spPr>
              <a:xfrm flipV="1">
                <a:off x="6040" y="3668"/>
                <a:ext cx="9342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p>
                <a:pPr algn="ctr" fontAlgn="auto"/>
                <a:endParaRPr lang="zh-CN" altLang="en-US" sz="3200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4" name="椭圆 7"/>
              <p:cNvSpPr>
                <a:spLocks noChangeAspect="1"/>
              </p:cNvSpPr>
              <p:nvPr>
                <p:custDataLst>
                  <p:tags r:id="rId8"/>
                </p:custDataLst>
              </p:nvPr>
            </p:nvSpPr>
            <p:spPr>
              <a:xfrm rot="16200000">
                <a:off x="4510" y="3669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p>
                <a:pPr algn="ctr" fontAlgn="auto"/>
                <a:endParaRPr lang="zh-CN" altLang="en-US" strike="noStrike" noProof="1"/>
              </a:p>
            </p:txBody>
          </p:sp>
          <p:pic>
            <p:nvPicPr>
              <p:cNvPr id="5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26" y="3942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8" name="文本框 7">
              <a:hlinkClick r:id="rId5" action="ppaction://hlinksldjump"/>
            </p:cNvPr>
            <p:cNvSpPr txBox="1"/>
            <p:nvPr/>
          </p:nvSpPr>
          <p:spPr>
            <a:xfrm>
              <a:off x="6163" y="4812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实验突破</a:t>
              </a:r>
              <a:r>
                <a:rPr lang="en-US" altLang="zh-CN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--</a:t>
              </a:r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科学探究素养提升</a:t>
              </a:r>
              <a:endPara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7" name="矩形 10">
            <a:hlinkClick r:id="rId9" action="ppaction://hlinksldjump"/>
          </p:cNvPr>
          <p:cNvSpPr/>
          <p:nvPr/>
        </p:nvSpPr>
        <p:spPr>
          <a:xfrm>
            <a:off x="3798888" y="3863340"/>
            <a:ext cx="56140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特殊方法测密度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792163" y="1033145"/>
            <a:ext cx="103416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如图乙所示，用细线系住矿石，悬挂在铁架台上，让矿石浸没在水中，细线和矿石都没有与烧杯接触，天平重新平衡时，右盘中砝码的总质量及游码指示的质量值总和为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144 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，则矿石的体积为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1.0×10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(4)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如图丙所示，矿石下沉到烧杯底部，天平再次平衡时，右盘中砝码的总质量及游码指示的质量值总和为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174 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，则矿石的密度为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________kg/m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85293" y="2239010"/>
            <a:ext cx="1482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="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40993" y="3333750"/>
            <a:ext cx="1311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pic>
        <p:nvPicPr>
          <p:cNvPr id="7" name="图片 -214748227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0637" t="-6830" b="-6793"/>
          <a:stretch>
            <a:fillRect/>
          </a:stretch>
        </p:blipFill>
        <p:spPr>
          <a:xfrm>
            <a:off x="4551363" y="3899535"/>
            <a:ext cx="3127375" cy="21850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792798" y="852805"/>
            <a:ext cx="105625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2. (2017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小明用天平、烧杯、油性笔及足量的水测量一块鹅卵石的密度，实验步骤如下：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(1)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将天平放在水平桌面上，把游码拨至标尺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，发现横梁稳定时指针偏向分度盘的右侧，要使横梁在水平位置平衡，应将平衡螺母往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调．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用调好的天平分别测出鹅卵石的质量是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31.8 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和空烧杯的质量是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90 g.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73228" y="2054225"/>
            <a:ext cx="2803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左端的零刻度线处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36003" y="3171825"/>
            <a:ext cx="7073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/>
          </a:p>
        </p:txBody>
      </p:sp>
      <p:pic>
        <p:nvPicPr>
          <p:cNvPr id="6" name="图片 -214748227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0538" y="4373245"/>
            <a:ext cx="5861050" cy="17094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721678" y="1285240"/>
            <a:ext cx="107422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如图甲所示，把鹅卵石轻轻放入烧杯中，往烧杯倒入适量水，用油性笔在烧杯壁记下此时水面位置为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，然后放在天平左盘，如图丙所示，烧杯、水和鹅卵石的总质量为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________g.(4)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将鹅卵石从水中取出后，再往烧杯中缓慢加水，使水面上升到记号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，如图乙所示，用天平测出杯和水的总质量为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142 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，此时杯中水的体积为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_____cm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.(5)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根据所测数据计算出鹅卵石的密度为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________g/cm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.(6)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若小明在第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步骤测量过程中，用镊子添加砝码并向右旋动平衡螺母，直至天平平衡，此错误操作将导致所测密度偏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79128" y="2506980"/>
            <a:ext cx="968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161.8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853613" y="3625850"/>
            <a:ext cx="576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52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274118" y="4154170"/>
            <a:ext cx="943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2.65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579553" y="5246370"/>
            <a:ext cx="551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977583" y="960755"/>
            <a:ext cx="7406640" cy="737235"/>
            <a:chOff x="1342" y="2812"/>
            <a:chExt cx="11664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 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8469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测量液体的密度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(2014.13，2011.17)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1011873" y="1770380"/>
            <a:ext cx="97777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3. (2014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如图是测量酱油密度的过程，图甲可读出烧杯的质量，图乙可读出烧杯和酱油的总质量，图丙可读出烧杯中全部酱油的体积．那么，酱油的质量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，酱油的体积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________cm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，酱油的密度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__________kg/m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26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9148" y="4008755"/>
            <a:ext cx="5409565" cy="19488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5540693" y="602932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000308" y="3020695"/>
            <a:ext cx="698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45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699818" y="3020695"/>
            <a:ext cx="551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719388" y="3545205"/>
            <a:ext cx="2021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1.125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1206818" y="1082040"/>
            <a:ext cx="93865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4. (2011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学习密度知识后，刘明同学用实验测量某品牌酸奶的密度：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(1)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调节天平横梁平衡时，指针偏向分度盘中央刻度线的右侧，此时应向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移动平衡螺母，才能使天平平衡．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418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079433" y="3489325"/>
            <a:ext cx="6176645" cy="181927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5755958" y="560006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4058" y="2856865"/>
            <a:ext cx="894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373698" y="1106170"/>
            <a:ext cx="11419840" cy="4939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如图所示甲、乙、丙图是他按顺序进行实验的示意图，依据图中的数据填入下表的空格中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(3)在以上实验中，烧杯内壁会残留部分酸奶而导致实验结果________(选填“偏大”或“偏小”)，如何做才能避免由此产生的实验误差？______________________________________________________.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300798" y="2524760"/>
          <a:ext cx="9323070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3255"/>
                <a:gridCol w="1706245"/>
                <a:gridCol w="1588135"/>
                <a:gridCol w="1585595"/>
                <a:gridCol w="2529840"/>
              </a:tblGrid>
              <a:tr h="84264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物理量/单位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空杯的质量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/g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杯和酸奶的质量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/g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酸奶的体积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/mL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酸奶的密度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/(kg·m</a:t>
                      </a:r>
                      <a:r>
                        <a:rPr lang="en-US" sz="2400" b="0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－3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3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测量值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740468" y="3667760"/>
            <a:ext cx="748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33.4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558473" y="3667760"/>
            <a:ext cx="698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82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050723" y="3667760"/>
            <a:ext cx="626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201343" y="3667760"/>
            <a:ext cx="1800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1.215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622983" y="4406265"/>
            <a:ext cx="919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偏大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24498" y="5445125"/>
            <a:ext cx="7038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把实验顺序改成乙、甲、丙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或乙、丙、甲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即可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207424" y="1125245"/>
            <a:ext cx="7909560" cy="645795"/>
            <a:chOff x="3297" y="1732"/>
            <a:chExt cx="12456" cy="1017"/>
          </a:xfrm>
        </p:grpSpPr>
        <p:pic>
          <p:nvPicPr>
            <p:cNvPr id="15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15"/>
            <p:cNvSpPr txBox="1"/>
            <p:nvPr/>
          </p:nvSpPr>
          <p:spPr>
            <a:xfrm>
              <a:off x="4667" y="1733"/>
              <a:ext cx="1016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--</a:t>
              </a: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科学探究素养提升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68388" y="1857375"/>
            <a:ext cx="7782560" cy="737235"/>
            <a:chOff x="1342" y="2812"/>
            <a:chExt cx="12256" cy="1161"/>
          </a:xfrm>
        </p:grpSpPr>
        <p:pic>
          <p:nvPicPr>
            <p:cNvPr id="23" name="图片 22" descr="带序号考点标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实 验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9061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测量物质的密度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(2019.17.2017.18)</a:t>
              </a:r>
              <a:endPara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40778" y="2888560"/>
            <a:ext cx="1848485" cy="521970"/>
            <a:chOff x="1642" y="4118"/>
            <a:chExt cx="2911" cy="822"/>
          </a:xfrm>
        </p:grpSpPr>
        <p:pic>
          <p:nvPicPr>
            <p:cNvPr id="10" name="图片 9" descr="方块小标3字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42" y="4136"/>
              <a:ext cx="2608" cy="779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643" y="4118"/>
              <a:ext cx="29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0" dirty="0">
                  <a:solidFill>
                    <a:schemeClr val="bg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命 题 点</a:t>
              </a:r>
              <a:endParaRPr lang="zh-CN" altLang="en-US" sz="2800" b="1" spc="1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58605" y="2976591"/>
            <a:ext cx="1863725" cy="1621790"/>
            <a:chOff x="11092" y="5329"/>
            <a:chExt cx="2935" cy="2554"/>
          </a:xfrm>
        </p:grpSpPr>
        <p:grpSp>
          <p:nvGrpSpPr>
            <p:cNvPr id="19" name="组合 1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25" name="流程图: 终止 2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7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9" name="流程图: 摘录 28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0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949008" y="3538220"/>
            <a:ext cx="85267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【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设计与进行实验</a:t>
            </a:r>
            <a:r>
              <a:rPr lang="zh-CN" sz="2400" b="0">
                <a:ea typeface="宋体" panose="02010600030101010101" pitchFamily="2" charset="-122"/>
              </a:rPr>
              <a:t>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 b="0">
                <a:ea typeface="宋体" panose="02010600030101010101" pitchFamily="2" charset="-122"/>
              </a:rPr>
              <a:t>实验原理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>
                <a:ea typeface="宋体" panose="02010600030101010101" pitchFamily="2" charset="-122"/>
              </a:rPr>
              <a:t>＝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2. </a:t>
            </a:r>
            <a:r>
              <a:rPr lang="zh-CN" sz="2400" b="0">
                <a:ea typeface="宋体" panose="02010600030101010101" pitchFamily="2" charset="-122"/>
              </a:rPr>
              <a:t>天平、量筒的使用和读数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[2019.17(1)(2)</a:t>
            </a:r>
            <a:r>
              <a:rPr lang="zh-CN" sz="2400" b="0">
                <a:ea typeface="宋体" panose="02010600030101010101" pitchFamily="2" charset="-122"/>
              </a:rPr>
              <a:t>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2017.18(1)(3)]3. </a:t>
            </a:r>
            <a:r>
              <a:rPr lang="zh-CN" sz="2400" b="0">
                <a:ea typeface="宋体" panose="02010600030101010101" pitchFamily="2" charset="-122"/>
              </a:rPr>
              <a:t>测固体体积的三种测量方法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不吸水、不溶于水且密度大于水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49283" y="4149725"/>
          <a:ext cx="312420" cy="645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4" imgW="190500" imgH="393700" progId="Equation.KSEE3">
                  <p:embed/>
                </p:oleObj>
              </mc:Choice>
              <mc:Fallback>
                <p:oleObj name="" r:id="rId4" imgW="1905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49283" y="4149725"/>
                        <a:ext cx="312420" cy="6457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1147128" y="1238885"/>
            <a:ext cx="97542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在量筒中倒入适量水，读数体积为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，再将固体浸没在量筒中，读出此时水和固体总体积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，则固体体积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在溢水杯中装满水，将固体逐渐浸没在溢水杯中，同时用小烧杯接住溢出的水，用量筒测出溢出水的体积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溢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，则固体体积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溢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(3)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规则固体也能用刻度尺测出各边长度，用数学公式计算体积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4.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表格设计及数据补充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表格注意：物理量必须要带</a:t>
            </a:r>
            <a:r>
              <a:rPr lang="zh-CN" sz="2400" b="0" u="sng"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【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分析数据和现象，总结结论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 b="0">
                <a:ea typeface="宋体" panose="02010600030101010101" pitchFamily="2" charset="-122"/>
              </a:rPr>
              <a:t>根据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>
                <a:ea typeface="宋体" panose="02010600030101010101" pitchFamily="2" charset="-122"/>
              </a:rPr>
              <a:t>＝      计算密度或写出密度表达式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[2019.17(3)(4)</a:t>
            </a:r>
            <a:r>
              <a:rPr lang="zh-CN" sz="2400" b="0">
                <a:ea typeface="宋体" panose="02010600030101010101" pitchFamily="2" charset="-122"/>
              </a:rPr>
              <a:t>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2017.18(4)(5)]</a:t>
            </a:r>
            <a:endParaRPr lang="zh-CN" altLang="en-US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89848" y="5116195"/>
          <a:ext cx="312420" cy="645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190500" imgH="393700" progId="Equation.KSEE3">
                  <p:embed/>
                </p:oleObj>
              </mc:Choice>
              <mc:Fallback>
                <p:oleObj name="" r:id="rId1" imgW="1905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89848" y="5116195"/>
                        <a:ext cx="312420" cy="6457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850583" y="2363470"/>
            <a:ext cx="106349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【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交流与反思</a:t>
            </a:r>
            <a:r>
              <a:rPr lang="zh-CN" sz="2400" b="0">
                <a:ea typeface="宋体" panose="02010600030101010101" pitchFamily="2" charset="-122"/>
              </a:rPr>
              <a:t>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 b="0">
                <a:ea typeface="宋体" panose="02010600030101010101" pitchFamily="2" charset="-122"/>
              </a:rPr>
              <a:t>实验操作引起的实验误差：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先测固体体积，再测固体质量，固体上会沾水，所测固体密度会</a:t>
            </a:r>
            <a:r>
              <a:rPr lang="zh-CN" sz="2400" b="0" u="sng">
                <a:ea typeface="宋体" panose="02010600030101010101" pitchFamily="2" charset="-122"/>
              </a:rPr>
              <a:t>偏大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测固体体积时，有水溅出，则所测固体体积会变小，所测固体密度会</a:t>
            </a:r>
            <a:r>
              <a:rPr lang="zh-CN" sz="2400" b="0" u="sng">
                <a:ea typeface="宋体" panose="02010600030101010101" pitchFamily="2" charset="-122"/>
              </a:rPr>
              <a:t>偏大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902018" y="2028825"/>
            <a:ext cx="10439400" cy="3830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 实验小组在测量某小石块的密度时，选用天平、量筒、细线和水等器材进行如下的实验操作：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(1)首先把天平放在______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__上，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将游码移到标尺左端的_____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___处，发现指针位置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如图甲所示，此时应进行的操作是____________________________________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10038" y="1245270"/>
            <a:ext cx="4774565" cy="522605"/>
            <a:chOff x="6509" y="1650"/>
            <a:chExt cx="7519" cy="823"/>
          </a:xfrm>
        </p:grpSpPr>
        <p:pic>
          <p:nvPicPr>
            <p:cNvPr id="3" name="图片 2" descr="方框小标7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09" y="1651"/>
              <a:ext cx="6519" cy="8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520" y="1650"/>
              <a:ext cx="75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900" dirty="0">
                  <a:solidFill>
                    <a:srgbClr val="068A3D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全国视野分层练</a:t>
              </a:r>
              <a:endParaRPr lang="zh-CN" altLang="en-US" sz="2800" b="1" spc="1900" dirty="0">
                <a:solidFill>
                  <a:srgbClr val="068A3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9447525" y="5392539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grpSp>
        <p:nvGrpSpPr>
          <p:cNvPr id="14" name="组合 5"/>
          <p:cNvGrpSpPr/>
          <p:nvPr/>
        </p:nvGrpSpPr>
        <p:grpSpPr>
          <a:xfrm>
            <a:off x="1045554" y="3160101"/>
            <a:ext cx="2411412" cy="460375"/>
            <a:chOff x="1007" y="5038"/>
            <a:chExt cx="3796" cy="725"/>
          </a:xfrm>
        </p:grpSpPr>
        <p:pic>
          <p:nvPicPr>
            <p:cNvPr id="23" name="图片 2" descr="4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82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3" descr="4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7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文本框 69"/>
            <p:cNvSpPr txBox="1"/>
            <p:nvPr/>
          </p:nvSpPr>
          <p:spPr>
            <a:xfrm>
              <a:off x="1715" y="5038"/>
              <a:ext cx="237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基础设问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" name="图片 -2147482295"/>
          <p:cNvPicPr>
            <a:picLocks noChangeAspect="1"/>
          </p:cNvPicPr>
          <p:nvPr/>
        </p:nvPicPr>
        <p:blipFill>
          <a:blip r:embed="rId4"/>
          <a:srcRect t="35072" r="85679" b="-5372"/>
          <a:stretch>
            <a:fillRect/>
          </a:stretch>
        </p:blipFill>
        <p:spPr>
          <a:xfrm>
            <a:off x="8840788" y="2978150"/>
            <a:ext cx="2287905" cy="212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629978" y="3609340"/>
            <a:ext cx="1457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水平桌面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126548" y="4204335"/>
            <a:ext cx="1704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零刻度线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056005" y="526446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将平衡螺母向右调节，直至天平平衡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848043" y="1440180"/>
            <a:ext cx="105879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天平调节平衡后，小明按图乙所示的方法来测量小石块的质量，操作中有两点错误，请你帮他找出：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(3)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改正操作后重新进行测量，小明用镊子按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先大后小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先小后大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的顺序在右盘中依次加减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砝码，当他加上质量最小的砝码时，发现指针偏向了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分度盘中线的右侧，接下来的操作是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62513" y="2122805"/>
            <a:ext cx="40328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小石块和砝码的位置放反了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13498" y="2680335"/>
            <a:ext cx="4149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测量过程中不能调节平衡螺母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44348" y="3212465"/>
            <a:ext cx="1676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先大后小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26148" y="5361940"/>
            <a:ext cx="6649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取下最小砝码，向右调节游码使天平重新平衡</a:t>
            </a:r>
            <a:endParaRPr lang="zh-CN" altLang="en-US"/>
          </a:p>
        </p:txBody>
      </p:sp>
      <p:pic>
        <p:nvPicPr>
          <p:cNvPr id="9" name="图片 -2147482295"/>
          <p:cNvPicPr>
            <a:picLocks noChangeAspect="1"/>
          </p:cNvPicPr>
          <p:nvPr/>
        </p:nvPicPr>
        <p:blipFill>
          <a:blip r:embed="rId1"/>
          <a:srcRect l="25051" t="21488" r="54984" b="-9349"/>
          <a:stretch>
            <a:fillRect/>
          </a:stretch>
        </p:blipFill>
        <p:spPr>
          <a:xfrm>
            <a:off x="8697913" y="3263265"/>
            <a:ext cx="2653665" cy="22117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858203" y="1444625"/>
            <a:ext cx="105879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当右盘中所加砝码和游码的位置如图丙所示时，天平平衡，则测得的小石块的质量为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________g.(5)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如图丁所示小石块的体积是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________cm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，小石块的密度是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________g/cm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91143" y="2082165"/>
            <a:ext cx="820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92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89868" y="2686050"/>
            <a:ext cx="648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445308" y="2686050"/>
            <a:ext cx="748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4.6</a:t>
            </a:r>
            <a:endParaRPr lang="zh-CN" altLang="en-US"/>
          </a:p>
        </p:txBody>
      </p:sp>
      <p:pic>
        <p:nvPicPr>
          <p:cNvPr id="12" name="图片 -2147482295"/>
          <p:cNvPicPr>
            <a:picLocks noChangeAspect="1"/>
          </p:cNvPicPr>
          <p:nvPr/>
        </p:nvPicPr>
        <p:blipFill>
          <a:blip r:embed="rId1"/>
          <a:srcRect l="56696" t="-9143" r="-2172" b="-13895"/>
          <a:stretch>
            <a:fillRect/>
          </a:stretch>
        </p:blipFill>
        <p:spPr>
          <a:xfrm>
            <a:off x="3780473" y="3328035"/>
            <a:ext cx="4994910" cy="2559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467168" y="1867535"/>
            <a:ext cx="2414905" cy="460375"/>
            <a:chOff x="5377" y="4501"/>
            <a:chExt cx="3803" cy="725"/>
          </a:xfrm>
        </p:grpSpPr>
        <p:pic>
          <p:nvPicPr>
            <p:cNvPr id="33" name="图片 2" descr="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382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" name="图片 3" descr="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77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" name="文本框 69"/>
            <p:cNvSpPr txBox="1"/>
            <p:nvPr/>
          </p:nvSpPr>
          <p:spPr>
            <a:xfrm>
              <a:off x="6072" y="4501"/>
              <a:ext cx="235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能力提升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1396048" y="2400300"/>
            <a:ext cx="92805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若小明先测小石块的体积，再测质量，测得的密度比真实值相比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偏大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偏小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原因是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(7)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整理实验器材时发现，天平的左盘有一个缺角，则测量结果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偏大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偏小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仍然准确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11948" y="3060700"/>
            <a:ext cx="919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偏大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21878" y="3601085"/>
            <a:ext cx="8017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小石块上沾有水，使质量的测量值偏大，所测密度偏大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662748" y="4704080"/>
            <a:ext cx="1408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仍然准确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diagram"/>
  <p:tag name="KSO_WM_TEMPLATE_INDEX" val="30178323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7.xml><?xml version="1.0" encoding="utf-8"?>
<p:tagLst xmlns:p="http://schemas.openxmlformats.org/presentationml/2006/main">
  <p:tag name="KSO_WM_UNIT_TABLE_BEAUTIFY" val="smartTable{7a14aea3-8af0-48ca-aa85-175f093c58fa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5251</Words>
  <Application>WPS 演示</Application>
  <PresentationFormat>宽屏</PresentationFormat>
  <Paragraphs>333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Tahoma</vt:lpstr>
      <vt:lpstr>黑体</vt:lpstr>
      <vt:lpstr>Times New Roman</vt:lpstr>
      <vt:lpstr>微软雅黑</vt:lpstr>
      <vt:lpstr>Calibri</vt:lpstr>
      <vt:lpstr>楷体_GB2312</vt:lpstr>
      <vt:lpstr>新宋体</vt:lpstr>
      <vt:lpstr>Office 主题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2020-02-05T14:28:36Z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